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4" r:id="rId2"/>
    <p:sldId id="361" r:id="rId3"/>
    <p:sldId id="362" r:id="rId4"/>
    <p:sldId id="319" r:id="rId5"/>
    <p:sldId id="353" r:id="rId6"/>
    <p:sldId id="355" r:id="rId7"/>
    <p:sldId id="356" r:id="rId8"/>
    <p:sldId id="354" r:id="rId9"/>
    <p:sldId id="357" r:id="rId10"/>
    <p:sldId id="359" r:id="rId11"/>
    <p:sldId id="358" r:id="rId12"/>
    <p:sldId id="3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teNEFEm7ZJyqAMdgU6HEQ==" hashData="xnhRD+X7CHSxEjeAgao2UlN477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85F8F"/>
    <a:srgbClr val="3F6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50" d="100"/>
          <a:sy n="150" d="100"/>
        </p:scale>
        <p:origin x="-944" y="-136"/>
      </p:cViewPr>
      <p:guideLst>
        <p:guide orient="horz" pos="3823"/>
        <p:guide pos="22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4A32F-D0F1-CC4D-91C8-16D9F3A2CE5D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EF49C-10C0-BC4A-B317-B93758486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0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4B0F7E-87C4-DC4F-B621-1D691544AB11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4B0F7E-87C4-DC4F-B621-1D691544AB11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99892-6D06-6B46-BFE4-0577B7B1D991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8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7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3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9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BF62B-5FFF-0E40-91E4-A27273AB44F5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1B07-D1EB-9D46-9063-1E192F9DF22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6" descr="YPCCC-CMYK-GRAY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208713"/>
            <a:ext cx="15398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9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5265"/>
            <a:ext cx="9144000" cy="1894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1" name="Picture 1" descr="earth_by_Moguviel_ThegospelcoalitionDotC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3" b="7611"/>
          <a:stretch/>
        </p:blipFill>
        <p:spPr bwMode="auto">
          <a:xfrm>
            <a:off x="0" y="1908674"/>
            <a:ext cx="9144000" cy="42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0" y="63991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The Yale Program on </a:t>
            </a:r>
            <a:br>
              <a:rPr lang="en-US" sz="44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</a:br>
            <a:r>
              <a:rPr lang="en-US" sz="44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Climate Change Communication</a:t>
            </a: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3882571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/>
            <a:r>
              <a:rPr lang="en-US" sz="20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YaleDesign-Roman"/>
                <a:cs typeface="YaleDesign-Roman"/>
              </a:rPr>
            </a:br>
            <a:r>
              <a:rPr lang="en-US" sz="26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YaleDesign-Roman"/>
                <a:cs typeface="YaleDesign-Roman"/>
              </a:rPr>
            </a:br>
            <a:endParaRPr lang="en-US" sz="2600" dirty="0" smtClean="0">
              <a:solidFill>
                <a:schemeClr val="bg1"/>
              </a:solidFill>
              <a:latin typeface="YaleDesign-Roman"/>
              <a:cs typeface="YaleDesign-Roman"/>
            </a:endParaRPr>
          </a:p>
          <a:p>
            <a:pPr marL="342900" indent="-342900" algn="ctr"/>
            <a:r>
              <a:rPr lang="en-US" sz="20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November, 2015</a:t>
            </a:r>
          </a:p>
          <a:p>
            <a:pPr marL="342900" indent="-342900" algn="ctr"/>
            <a:r>
              <a:rPr lang="en-US" sz="1400" dirty="0" err="1" smtClean="0">
                <a:solidFill>
                  <a:schemeClr val="bg1"/>
                </a:solidFill>
                <a:latin typeface="YaleDesign-Roman"/>
                <a:cs typeface="YaleDesign-Roman"/>
              </a:rPr>
              <a:t>environment.yale.edu</a:t>
            </a:r>
            <a:r>
              <a:rPr lang="en-US" sz="1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/climate  </a:t>
            </a:r>
            <a:endParaRPr lang="en-US" sz="1400" dirty="0">
              <a:solidFill>
                <a:schemeClr val="bg1"/>
              </a:solidFill>
              <a:latin typeface="YaleDesign-Roman"/>
              <a:cs typeface="YaleDesign-Roman"/>
            </a:endParaRPr>
          </a:p>
        </p:txBody>
      </p:sp>
      <p:pic>
        <p:nvPicPr>
          <p:cNvPr id="5" name="Picture 6" descr="YPCCC-CMYK-GRA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208713"/>
            <a:ext cx="15398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83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Peer-Reviewed Journal Articles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5" name="Picture 4" descr="Screen Shot 2015-11-19 at 1.1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9" y="1608694"/>
            <a:ext cx="2829813" cy="36745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5-11-19 at 1.16.4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3"/>
          <a:stretch/>
        </p:blipFill>
        <p:spPr>
          <a:xfrm>
            <a:off x="6019801" y="1608694"/>
            <a:ext cx="2735840" cy="36745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5-11-19 at 1.17.4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2"/>
          <a:stretch/>
        </p:blipFill>
        <p:spPr>
          <a:xfrm>
            <a:off x="3375343" y="1608694"/>
            <a:ext cx="2467766" cy="36745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67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Public Outreach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2" name="Picture 1" descr="Screen Shot 2015-11-19 at 12.15.5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33582" r="4338"/>
          <a:stretch/>
        </p:blipFill>
        <p:spPr>
          <a:xfrm>
            <a:off x="303213" y="4199465"/>
            <a:ext cx="3551178" cy="2116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5-11-19 at 12.17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80" y="914399"/>
            <a:ext cx="2696795" cy="3178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creen Shot 2015-11-19 at 12.21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93" y="914400"/>
            <a:ext cx="2967808" cy="2171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5-11-19 at 12.23.01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r="15301"/>
          <a:stretch/>
        </p:blipFill>
        <p:spPr>
          <a:xfrm>
            <a:off x="312738" y="905933"/>
            <a:ext cx="2614676" cy="3166525"/>
          </a:xfrm>
          <a:prstGeom prst="rect">
            <a:avLst/>
          </a:prstGeom>
        </p:spPr>
      </p:pic>
      <p:pic>
        <p:nvPicPr>
          <p:cNvPr id="8" name="Picture 7" descr="IMG_023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3"/>
          <a:stretch/>
        </p:blipFill>
        <p:spPr>
          <a:xfrm>
            <a:off x="6714066" y="4218255"/>
            <a:ext cx="2115609" cy="1782491"/>
          </a:xfrm>
          <a:prstGeom prst="rect">
            <a:avLst/>
          </a:prstGeom>
        </p:spPr>
      </p:pic>
      <p:pic>
        <p:nvPicPr>
          <p:cNvPr id="9" name="Picture 8" descr="IMG_023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r="5219"/>
          <a:stretch/>
        </p:blipFill>
        <p:spPr>
          <a:xfrm>
            <a:off x="3946564" y="4190998"/>
            <a:ext cx="1351165" cy="2125133"/>
          </a:xfrm>
          <a:prstGeom prst="rect">
            <a:avLst/>
          </a:prstGeom>
        </p:spPr>
      </p:pic>
      <p:pic>
        <p:nvPicPr>
          <p:cNvPr id="10" name="Picture 9" descr="Screen Shot 2015-11-19 at 12.42.2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38" y="3240109"/>
            <a:ext cx="1794934" cy="840816"/>
          </a:xfrm>
          <a:prstGeom prst="rect">
            <a:avLst/>
          </a:prstGeom>
        </p:spPr>
      </p:pic>
      <p:pic>
        <p:nvPicPr>
          <p:cNvPr id="11" name="Picture 10" descr="Screen Shot 2015-11-19 at 12.44.44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56" y="3240108"/>
            <a:ext cx="1040244" cy="852949"/>
          </a:xfrm>
          <a:prstGeom prst="rect">
            <a:avLst/>
          </a:prstGeom>
        </p:spPr>
      </p:pic>
      <p:pic>
        <p:nvPicPr>
          <p:cNvPr id="12" name="Picture 11" descr="Screen Shot 2015-11-19 at 12.49.15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r="3748" b="2593"/>
          <a:stretch/>
        </p:blipFill>
        <p:spPr>
          <a:xfrm>
            <a:off x="5447629" y="4200654"/>
            <a:ext cx="1108421" cy="18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0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5265"/>
            <a:ext cx="9144000" cy="1894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1" name="Picture 1" descr="earth_by_Moguviel_ThegospelcoalitionDotC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3" b="7611"/>
          <a:stretch/>
        </p:blipFill>
        <p:spPr bwMode="auto">
          <a:xfrm>
            <a:off x="0" y="1908674"/>
            <a:ext cx="9144000" cy="42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0" y="63991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The Yale Program on </a:t>
            </a:r>
            <a:br>
              <a:rPr lang="en-US" sz="44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</a:br>
            <a:r>
              <a:rPr lang="en-US" sz="44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Climate Change Communication</a:t>
            </a: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3882571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/>
            <a:r>
              <a:rPr lang="en-US" sz="20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YaleDesign-Roman"/>
                <a:cs typeface="YaleDesign-Roman"/>
              </a:rPr>
            </a:br>
            <a:r>
              <a:rPr lang="en-US" sz="26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YaleDesign-Roman"/>
                <a:cs typeface="YaleDesign-Roman"/>
              </a:rPr>
            </a:br>
            <a:endParaRPr lang="en-US" sz="2600" dirty="0" smtClean="0">
              <a:solidFill>
                <a:schemeClr val="bg1"/>
              </a:solidFill>
              <a:latin typeface="YaleDesign-Roman"/>
              <a:cs typeface="YaleDesign-Roman"/>
            </a:endParaRPr>
          </a:p>
          <a:p>
            <a:pPr marL="342900" indent="-342900" algn="ctr"/>
            <a:r>
              <a:rPr lang="en-US" sz="20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November, 2015</a:t>
            </a:r>
          </a:p>
          <a:p>
            <a:pPr marL="342900" indent="-342900" algn="ctr"/>
            <a:r>
              <a:rPr lang="en-US" sz="1400" dirty="0" err="1" smtClean="0">
                <a:solidFill>
                  <a:schemeClr val="bg1"/>
                </a:solidFill>
                <a:latin typeface="YaleDesign-Roman"/>
                <a:cs typeface="YaleDesign-Roman"/>
              </a:rPr>
              <a:t>environment.yale.edu</a:t>
            </a:r>
            <a:r>
              <a:rPr lang="en-US" sz="1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/climate  </a:t>
            </a:r>
            <a:endParaRPr lang="en-US" sz="1400" dirty="0">
              <a:solidFill>
                <a:schemeClr val="bg1"/>
              </a:solidFill>
              <a:latin typeface="YaleDesign-Roman"/>
              <a:cs typeface="YaleDesign-Roman"/>
            </a:endParaRPr>
          </a:p>
        </p:txBody>
      </p:sp>
      <p:pic>
        <p:nvPicPr>
          <p:cNvPr id="5" name="Picture 6" descr="YPCCC-CMYK-GRA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208713"/>
            <a:ext cx="15398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23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YPCCC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65200"/>
            <a:ext cx="9144000" cy="4902200"/>
          </a:xfrm>
          <a:prstGeom prst="rect">
            <a:avLst/>
          </a:prstGeom>
          <a:solidFill>
            <a:srgbClr val="457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066" y="1168389"/>
            <a:ext cx="8614833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The Yale Program on Climate Change Communication is part of the Yale University’s School of Forestry &amp; Environmental Studies. We:</a:t>
            </a:r>
          </a:p>
          <a:p>
            <a:endParaRPr lang="en-US" sz="2400" dirty="0">
              <a:solidFill>
                <a:schemeClr val="bg1"/>
              </a:solidFill>
              <a:latin typeface="YaleDesign-Roman"/>
              <a:cs typeface="YaleDesign-Roman"/>
            </a:endParaRPr>
          </a:p>
          <a:p>
            <a:pPr marL="457200" indent="-457200">
              <a:spcBef>
                <a:spcPts val="8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Conduct research on public climate knowledge, risk perceptions, decision making, and behavior</a:t>
            </a:r>
          </a:p>
          <a:p>
            <a:pPr marL="457200" indent="-457200">
              <a:spcBef>
                <a:spcPts val="8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Design and test new strategies to engage the public in climate science and solutions</a:t>
            </a:r>
          </a:p>
          <a:p>
            <a:pPr marL="457200" indent="-457200">
              <a:spcBef>
                <a:spcPts val="8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Help educators and communicators with the knowledge and tools to more effectively engage their audiences</a:t>
            </a:r>
            <a:endParaRPr lang="en-US" sz="2400" dirty="0">
              <a:solidFill>
                <a:schemeClr val="bg1"/>
              </a:solidFill>
              <a:latin typeface="YaleDesign-Roman"/>
              <a:cs typeface="YaleDesign-Roman"/>
            </a:endParaRPr>
          </a:p>
        </p:txBody>
      </p:sp>
    </p:spTree>
    <p:extLst>
      <p:ext uri="{BB962C8B-B14F-4D97-AF65-F5344CB8AC3E}">
        <p14:creationId xmlns:p14="http://schemas.microsoft.com/office/powerpoint/2010/main" val="301745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Why the Need?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65200"/>
            <a:ext cx="9144000" cy="4902200"/>
          </a:xfrm>
          <a:prstGeom prst="rect">
            <a:avLst/>
          </a:prstGeom>
          <a:solidFill>
            <a:srgbClr val="457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066" y="1168389"/>
            <a:ext cx="861483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Global Warming is an unusual threat, one that most people have difficulty processing as a clear and present danger:</a:t>
            </a:r>
            <a:b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</a:br>
            <a:endParaRPr lang="en-US" sz="2400" dirty="0" smtClean="0">
              <a:solidFill>
                <a:schemeClr val="bg1"/>
              </a:solidFill>
              <a:latin typeface="YaleDesign-Roman"/>
              <a:cs typeface="YaleDesign-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The science seems confusing and has not been well explained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The idea can seem far-fetched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The impacts aren’t obvious on a personal level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It seems like a distant threat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There’s little an individual can do to protect him/herself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It doesn’t seem to be a settled scientific fact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aleDesign-Roman"/>
                <a:cs typeface="YaleDesign-Roman"/>
              </a:rPr>
              <a:t>Very partisan, wrong messengers</a:t>
            </a:r>
          </a:p>
          <a:p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5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Public Opinion Research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4" name="Picture 3" descr="Screen Shot 2015-10-30 at 10.5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95" y="1788790"/>
            <a:ext cx="2735709" cy="3547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reen Shot 2015-11-19 at 11.54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1788790"/>
            <a:ext cx="2734200" cy="3547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Shot 2015-11-19 at 11.57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18" y="1788790"/>
            <a:ext cx="2740788" cy="3547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06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The Yale AP-NORC Environment Poll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6" name="Picture 5" descr="Screen Shot 2015-09-10 at 11.31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7" y="1028247"/>
            <a:ext cx="4776210" cy="4033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5-09-10 at 11.33.0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4"/>
          <a:stretch/>
        </p:blipFill>
        <p:spPr>
          <a:xfrm>
            <a:off x="4179185" y="2506268"/>
            <a:ext cx="4483123" cy="33674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924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Yale Climate Opinion Maps (YCOM)</a:t>
            </a:r>
            <a:b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</a:br>
            <a:r>
              <a:rPr lang="en-US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Estimated % of Americans who think global warming is mostly caused by human activities</a:t>
            </a:r>
            <a:r>
              <a:rPr lang="en-US" b="1" dirty="0">
                <a:solidFill>
                  <a:srgbClr val="385F8F"/>
                </a:solidFill>
                <a:latin typeface="YaleDesign-Roman"/>
                <a:cs typeface="YaleDesign-Roman"/>
              </a:rPr>
              <a:t> </a:t>
            </a:r>
            <a:r>
              <a:rPr lang="en-US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(by congressional district):</a:t>
            </a:r>
            <a:endParaRPr lang="en-US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3" name="Picture 2" descr="Screen Shot 2015-11-19 at 12.04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698752"/>
            <a:ext cx="8877300" cy="42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Yale Climate Opinion Maps (YCOM)</a:t>
            </a:r>
            <a:b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</a:br>
            <a:r>
              <a:rPr lang="en-US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Estimated % of Americans who think global warming will harm them personally (by congressional district):</a:t>
            </a:r>
            <a:endParaRPr lang="en-US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3" name="Picture 2" descr="Screen Shot 2015-11-19 at 12.04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772983"/>
            <a:ext cx="8813800" cy="41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Yale Climate Opinion Maps (YCOM)</a:t>
            </a:r>
            <a:b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</a:br>
            <a:r>
              <a:rPr lang="en-US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Estimated % of Americans who support regulating CO2 as a pollutant (by congressional district):</a:t>
            </a:r>
            <a:endParaRPr lang="en-US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2" name="Picture 1" descr="Screen Shot 2015-11-19 at 12.0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5" y="1634066"/>
            <a:ext cx="8767996" cy="42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65100" y="190500"/>
            <a:ext cx="8813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385F8F"/>
                </a:solidFill>
                <a:latin typeface="YaleDesign-Roman"/>
                <a:cs typeface="YaleDesign-Roman"/>
              </a:rPr>
              <a:t>Message Testing</a:t>
            </a:r>
            <a:endParaRPr lang="en-US" sz="3200" b="1" dirty="0">
              <a:solidFill>
                <a:srgbClr val="385F8F"/>
              </a:solidFill>
              <a:latin typeface="YaleDesign-Roman"/>
              <a:cs typeface="YaleDesign-Roman"/>
            </a:endParaRPr>
          </a:p>
        </p:txBody>
      </p:sp>
      <p:pic>
        <p:nvPicPr>
          <p:cNvPr id="2" name="Picture 1" descr="Screen Shot 2015-11-19 at 12.52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5" y="922866"/>
            <a:ext cx="5804767" cy="3572934"/>
          </a:xfrm>
          <a:prstGeom prst="rect">
            <a:avLst/>
          </a:prstGeom>
        </p:spPr>
      </p:pic>
      <p:pic>
        <p:nvPicPr>
          <p:cNvPr id="3" name="Picture 2" descr="Screen Shot 2015-11-19 at 12.54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3" y="3305809"/>
            <a:ext cx="4199994" cy="2542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creen Shot 2015-11-19 at 1.07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87" y="743505"/>
            <a:ext cx="2920122" cy="51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1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152</Words>
  <Application>Microsoft Macintosh PowerPoint</Application>
  <PresentationFormat>On-screen Show (4:3)</PresentationFormat>
  <Paragraphs>43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 Leiserowitz</dc:creator>
  <cp:lastModifiedBy>Geoffrey Feinberg</cp:lastModifiedBy>
  <cp:revision>119</cp:revision>
  <dcterms:created xsi:type="dcterms:W3CDTF">2013-06-29T21:05:31Z</dcterms:created>
  <dcterms:modified xsi:type="dcterms:W3CDTF">2016-03-29T15:49:42Z</dcterms:modified>
</cp:coreProperties>
</file>